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78" r:id="rId10"/>
    <p:sldId id="279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6" r:id="rId22"/>
    <p:sldId id="277" r:id="rId23"/>
  </p:sldIdLst>
  <p:sldSz cx="9753600" cy="73152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Poppins" panose="020B0502040204020203" pitchFamily="2" charset="0"/>
      <p:regular r:id="rId28"/>
      <p:bold r:id="rId29"/>
      <p:italic r:id="rId30"/>
      <p:boldItalic r:id="rId31"/>
    </p:embeddedFont>
    <p:embeddedFont>
      <p:font typeface="Poppins Bold" panose="020B0604020202020204" charset="0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3004" autoAdjust="0"/>
  </p:normalViewPr>
  <p:slideViewPr>
    <p:cSldViewPr>
      <p:cViewPr varScale="1">
        <p:scale>
          <a:sx n="65" d="100"/>
          <a:sy n="65" d="100"/>
        </p:scale>
        <p:origin x="141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77200" y="-1986619"/>
            <a:ext cx="7688549" cy="6248693"/>
          </a:xfrm>
          <a:custGeom>
            <a:avLst/>
            <a:gdLst/>
            <a:ahLst/>
            <a:cxnLst/>
            <a:rect l="l" t="t" r="r" b="b"/>
            <a:pathLst>
              <a:path w="7688549" h="6248693">
                <a:moveTo>
                  <a:pt x="0" y="0"/>
                </a:moveTo>
                <a:lnTo>
                  <a:pt x="7688549" y="0"/>
                </a:lnTo>
                <a:lnTo>
                  <a:pt x="7688549" y="6248694"/>
                </a:lnTo>
                <a:lnTo>
                  <a:pt x="0" y="62486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2143" y="505775"/>
            <a:ext cx="914012" cy="1012444"/>
          </a:xfrm>
          <a:custGeom>
            <a:avLst/>
            <a:gdLst/>
            <a:ahLst/>
            <a:cxnLst/>
            <a:rect l="l" t="t" r="r" b="b"/>
            <a:pathLst>
              <a:path w="914012" h="1012444">
                <a:moveTo>
                  <a:pt x="0" y="0"/>
                </a:moveTo>
                <a:lnTo>
                  <a:pt x="914013" y="0"/>
                </a:lnTo>
                <a:lnTo>
                  <a:pt x="914013" y="1012444"/>
                </a:lnTo>
                <a:lnTo>
                  <a:pt x="0" y="10124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172096" y="553400"/>
            <a:ext cx="8878826" cy="32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5"/>
              </a:lnSpc>
            </a:pPr>
            <a:r>
              <a:rPr lang="en-US" sz="2500" dirty="0">
                <a:solidFill>
                  <a:srgbClr val="000000"/>
                </a:solidFill>
                <a:latin typeface="Arial" panose="020B0604020202020204" pitchFamily="34" charset="0"/>
              </a:rPr>
              <a:t>UNIVERSITY OF GHANA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79110" y="840352"/>
            <a:ext cx="6207489" cy="3970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SCHOOL OF ENGINEERING SCIENCES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3079" y="1208578"/>
            <a:ext cx="4466704" cy="3970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COMPUTER ENGINEERING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9149" y="2187790"/>
            <a:ext cx="8588390" cy="1384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4000" dirty="0">
                <a:solidFill>
                  <a:srgbClr val="000000"/>
                </a:solidFill>
                <a:latin typeface="Arial" panose="020B0604020202020204" pitchFamily="34" charset="0"/>
              </a:rPr>
              <a:t>BUILDING AN AI BASED PERSONAL TIME MANAGEMENT ASSISTANT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00200" y="4522341"/>
            <a:ext cx="6947328" cy="1120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91"/>
              </a:lnSpc>
              <a:spcBef>
                <a:spcPct val="0"/>
              </a:spcBef>
            </a:pPr>
            <a:r>
              <a:rPr lang="en-US" sz="2136" dirty="0">
                <a:solidFill>
                  <a:srgbClr val="000000"/>
                </a:solidFill>
                <a:latin typeface="Arial" panose="020B0604020202020204" pitchFamily="34" charset="0"/>
              </a:rPr>
              <a:t> 10895681 – KOFI NYAME</a:t>
            </a:r>
          </a:p>
          <a:p>
            <a:pPr>
              <a:lnSpc>
                <a:spcPts val="2991"/>
              </a:lnSpc>
              <a:spcBef>
                <a:spcPct val="0"/>
              </a:spcBef>
            </a:pPr>
            <a:r>
              <a:rPr lang="en-US" sz="2136" dirty="0">
                <a:solidFill>
                  <a:srgbClr val="000000"/>
                </a:solidFill>
                <a:latin typeface="Arial" panose="020B0604020202020204" pitchFamily="34" charset="0"/>
              </a:rPr>
              <a:t> 10885854 – EMMANUELLA NII LAMILEY LAMPTEY</a:t>
            </a:r>
          </a:p>
          <a:p>
            <a:pPr>
              <a:lnSpc>
                <a:spcPts val="2991"/>
              </a:lnSpc>
              <a:spcBef>
                <a:spcPct val="0"/>
              </a:spcBef>
            </a:pPr>
            <a:r>
              <a:rPr lang="en-US" sz="2136" dirty="0">
                <a:solidFill>
                  <a:srgbClr val="000000"/>
                </a:solidFill>
                <a:latin typeface="Arial" panose="020B0604020202020204" pitchFamily="34" charset="0"/>
              </a:rPr>
              <a:t> 10920593 – IMMANUEL JUSTICE MAC-ARTHUR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95600" y="6163181"/>
            <a:ext cx="6858000" cy="3511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02"/>
              </a:lnSpc>
              <a:spcBef>
                <a:spcPct val="0"/>
              </a:spcBef>
            </a:pPr>
            <a:r>
              <a:rPr lang="en-US" sz="2144" dirty="0">
                <a:solidFill>
                  <a:srgbClr val="000000"/>
                </a:solidFill>
                <a:latin typeface="Arial" panose="020B0604020202020204" pitchFamily="34" charset="0"/>
              </a:rPr>
              <a:t>PROJECT SUPERVISOR - DR NII LONGDON SOWAH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863344" y="6551223"/>
            <a:ext cx="6641330" cy="351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2"/>
              </a:lnSpc>
              <a:spcBef>
                <a:spcPct val="0"/>
              </a:spcBef>
            </a:pPr>
            <a:r>
              <a:rPr lang="en-US" sz="2144" dirty="0">
                <a:solidFill>
                  <a:srgbClr val="000000"/>
                </a:solidFill>
                <a:latin typeface="Arial" panose="020B0604020202020204" pitchFamily="34" charset="0"/>
              </a:rPr>
              <a:t>17TH NOVEMBER,2023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019800" y="5715000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7"/>
                </a:lnTo>
                <a:lnTo>
                  <a:pt x="0" y="579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1104885" y="2243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4" y="0"/>
                </a:lnTo>
                <a:lnTo>
                  <a:pt x="2369954" y="1783930"/>
                </a:lnTo>
                <a:lnTo>
                  <a:pt x="0" y="17839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514600" y="72155"/>
            <a:ext cx="9912012" cy="677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3600" dirty="0">
                <a:solidFill>
                  <a:srgbClr val="000000"/>
                </a:solidFill>
                <a:latin typeface="Hammersmith One Bold"/>
              </a:rPr>
              <a:t>LITERATURE REVIEW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2057" y="2205447"/>
            <a:ext cx="8454858" cy="2005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4933" lvl="1">
              <a:lnSpc>
                <a:spcPts val="5367"/>
              </a:lnSpc>
            </a:pPr>
            <a:endParaRPr lang="en-US" sz="282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282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2824" dirty="0">
              <a:solidFill>
                <a:srgbClr val="000000"/>
              </a:solidFill>
              <a:latin typeface="Poppins"/>
            </a:endParaRPr>
          </a:p>
        </p:txBody>
      </p:sp>
      <p:pic>
        <p:nvPicPr>
          <p:cNvPr id="6" name="table">
            <a:extLst>
              <a:ext uri="{FF2B5EF4-FFF2-40B4-BE49-F238E27FC236}">
                <a16:creationId xmlns:a16="http://schemas.microsoft.com/office/drawing/2014/main" id="{16FDDF5E-2962-1AB1-00AD-AE78A3FBAB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944965"/>
            <a:ext cx="9753600" cy="2971611"/>
          </a:xfrm>
          <a:prstGeom prst="rect">
            <a:avLst/>
          </a:prstGeom>
        </p:spPr>
      </p:pic>
      <p:pic>
        <p:nvPicPr>
          <p:cNvPr id="7" name="table">
            <a:extLst>
              <a:ext uri="{FF2B5EF4-FFF2-40B4-BE49-F238E27FC236}">
                <a16:creationId xmlns:a16="http://schemas.microsoft.com/office/drawing/2014/main" id="{9617F5BC-9BEC-1B1C-DC2F-86D28225B3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1151" y="3916576"/>
            <a:ext cx="9753600" cy="332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42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2778742" y="5333513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40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40" y="0"/>
                </a:lnTo>
                <a:lnTo>
                  <a:pt x="5270040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88646" y="1290236"/>
            <a:ext cx="9022080" cy="107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8"/>
              </a:lnSpc>
            </a:pPr>
            <a:r>
              <a:rPr lang="en-US" sz="3544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  <a:p>
            <a:pPr>
              <a:lnSpc>
                <a:spcPts val="4666"/>
              </a:lnSpc>
            </a:pPr>
            <a:r>
              <a:rPr lang="en-US" sz="4713" dirty="0">
                <a:solidFill>
                  <a:srgbClr val="000000"/>
                </a:solidFill>
                <a:latin typeface="Arial" panose="020B0604020202020204" pitchFamily="34" charset="0"/>
              </a:rPr>
              <a:t> PROJECT SCOPE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15688" y="2364150"/>
            <a:ext cx="8473440" cy="7934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2" lvl="1" indent="-345436">
              <a:lnSpc>
                <a:spcPts val="6079"/>
              </a:lnSpc>
              <a:buFont typeface="Arial"/>
              <a:buChar char="•"/>
            </a:pPr>
            <a:r>
              <a:rPr lang="en-US" sz="31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</a:p>
          <a:p>
            <a:pPr marL="690872" lvl="1" indent="-345436">
              <a:lnSpc>
                <a:spcPts val="6079"/>
              </a:lnSpc>
              <a:buFont typeface="Arial"/>
              <a:buChar char="•"/>
            </a:pPr>
            <a:r>
              <a:rPr lang="en-US" sz="31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</a:p>
          <a:p>
            <a:pPr marL="690872" lvl="1" indent="-345436">
              <a:lnSpc>
                <a:spcPts val="6079"/>
              </a:lnSpc>
              <a:buFont typeface="Arial"/>
              <a:buChar char="•"/>
            </a:pPr>
            <a:r>
              <a:rPr lang="en-US" sz="31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Speech recognition</a:t>
            </a:r>
          </a:p>
          <a:p>
            <a:pPr marL="690872" lvl="1" indent="-345436">
              <a:lnSpc>
                <a:spcPts val="6079"/>
              </a:lnSpc>
              <a:buFont typeface="Arial"/>
              <a:buChar char="•"/>
            </a:pPr>
            <a:r>
              <a:rPr lang="en-US" sz="31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interaction</a:t>
            </a:r>
          </a:p>
          <a:p>
            <a:pPr marL="690872" lvl="1" indent="-345436">
              <a:lnSpc>
                <a:spcPts val="6079"/>
              </a:lnSpc>
              <a:buFont typeface="Arial"/>
              <a:buChar char="•"/>
            </a:pPr>
            <a:r>
              <a:rPr lang="en-US" sz="3199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management</a:t>
            </a:r>
          </a:p>
          <a:p>
            <a:pPr>
              <a:lnSpc>
                <a:spcPts val="5319"/>
              </a:lnSpc>
            </a:pPr>
            <a:endParaRPr lang="en-US" sz="31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31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31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31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31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3199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5" name="Freeform 5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2778742" y="5333513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40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40" y="0"/>
                </a:lnTo>
                <a:lnTo>
                  <a:pt x="5270040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143000" y="1511809"/>
            <a:ext cx="7342221" cy="5756914"/>
          </a:xfrm>
          <a:custGeom>
            <a:avLst/>
            <a:gdLst/>
            <a:ahLst/>
            <a:cxnLst/>
            <a:rect l="l" t="t" r="r" b="b"/>
            <a:pathLst>
              <a:path w="7342221" h="5756914">
                <a:moveTo>
                  <a:pt x="0" y="0"/>
                </a:moveTo>
                <a:lnTo>
                  <a:pt x="7342220" y="0"/>
                </a:lnTo>
                <a:lnTo>
                  <a:pt x="7342220" y="5756914"/>
                </a:lnTo>
                <a:lnTo>
                  <a:pt x="0" y="57569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3161" b="-316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679859" y="66675"/>
            <a:ext cx="9022080" cy="107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8"/>
              </a:lnSpc>
            </a:pPr>
            <a:r>
              <a:rPr lang="en-US" sz="3544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  <a:p>
            <a:pPr>
              <a:lnSpc>
                <a:spcPts val="4666"/>
              </a:lnSpc>
            </a:pPr>
            <a:r>
              <a:rPr lang="en-US" sz="4713" dirty="0">
                <a:solidFill>
                  <a:srgbClr val="000000"/>
                </a:solidFill>
                <a:latin typeface="Arial" panose="020B0604020202020204" pitchFamily="34" charset="0"/>
              </a:rPr>
              <a:t> METHODOLOGY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2778742" y="5333513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40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40" y="0"/>
                </a:lnTo>
                <a:lnTo>
                  <a:pt x="5270040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679859" y="66675"/>
            <a:ext cx="9022080" cy="107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8"/>
              </a:lnSpc>
            </a:pPr>
            <a:r>
              <a:rPr lang="en-US" sz="3544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  <a:p>
            <a:pPr>
              <a:lnSpc>
                <a:spcPts val="4666"/>
              </a:lnSpc>
            </a:pPr>
            <a:r>
              <a:rPr lang="en-US" sz="4713" dirty="0">
                <a:solidFill>
                  <a:srgbClr val="000000"/>
                </a:solidFill>
                <a:latin typeface="Arial" panose="020B0604020202020204" pitchFamily="34" charset="0"/>
              </a:rPr>
              <a:t> SYSTEM ARCHITECTURE</a:t>
            </a:r>
          </a:p>
        </p:txBody>
      </p:sp>
      <p:pic>
        <p:nvPicPr>
          <p:cNvPr id="11" name="Picture 10" descr="A diagram of a work flow&#10;&#10;Description automatically generated">
            <a:extLst>
              <a:ext uri="{FF2B5EF4-FFF2-40B4-BE49-F238E27FC236}">
                <a16:creationId xmlns:a16="http://schemas.microsoft.com/office/drawing/2014/main" id="{9046ADA8-41F4-08E8-1276-4DD7725C71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138702"/>
            <a:ext cx="5943600" cy="60665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2778742" y="5333513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40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40" y="0"/>
                </a:lnTo>
                <a:lnTo>
                  <a:pt x="5270040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84716" y="2471595"/>
            <a:ext cx="9448800" cy="4046029"/>
          </a:xfrm>
          <a:custGeom>
            <a:avLst/>
            <a:gdLst/>
            <a:ahLst/>
            <a:cxnLst/>
            <a:rect l="l" t="t" r="r" b="b"/>
            <a:pathLst>
              <a:path w="8322987" h="2993770">
                <a:moveTo>
                  <a:pt x="0" y="0"/>
                </a:moveTo>
                <a:lnTo>
                  <a:pt x="8322987" y="0"/>
                </a:lnTo>
                <a:lnTo>
                  <a:pt x="8322987" y="2993770"/>
                </a:lnTo>
                <a:lnTo>
                  <a:pt x="0" y="29937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b="-182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09600" y="455148"/>
            <a:ext cx="9022080" cy="107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8"/>
              </a:lnSpc>
            </a:pPr>
            <a:r>
              <a:rPr lang="en-US" sz="3544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  <a:p>
            <a:pPr algn="ctr">
              <a:lnSpc>
                <a:spcPts val="4666"/>
              </a:lnSpc>
            </a:pPr>
            <a:r>
              <a:rPr lang="en-US" sz="4713" dirty="0">
                <a:solidFill>
                  <a:srgbClr val="000000"/>
                </a:solidFill>
                <a:latin typeface="Arial" panose="020B0604020202020204" pitchFamily="34" charset="0"/>
              </a:rPr>
              <a:t> SYSTEM ARCHITECTURE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3000" y="1807759"/>
            <a:ext cx="9022080" cy="383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15"/>
              </a:lnSpc>
            </a:pPr>
            <a:r>
              <a:rPr lang="en-US" sz="2944" dirty="0">
                <a:solidFill>
                  <a:srgbClr val="000000"/>
                </a:solidFill>
                <a:latin typeface="Arial" panose="020B0604020202020204" pitchFamily="34" charset="0"/>
              </a:rPr>
              <a:t>How system will implement reminder queries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61902" y="5465794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7"/>
                </a:lnTo>
                <a:lnTo>
                  <a:pt x="0" y="579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1104885" y="2243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4" y="0"/>
                </a:lnTo>
                <a:lnTo>
                  <a:pt x="2369954" y="1783930"/>
                </a:lnTo>
                <a:lnTo>
                  <a:pt x="0" y="17839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252762" y="1409918"/>
            <a:ext cx="9912012" cy="1211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55"/>
              </a:lnSpc>
            </a:pPr>
            <a:r>
              <a:rPr lang="en-US" sz="4500">
                <a:solidFill>
                  <a:srgbClr val="000000"/>
                </a:solidFill>
                <a:latin typeface="Hammersmith One Bold"/>
              </a:rPr>
              <a:t>FUNCTIONAL REQUIREMENTS</a:t>
            </a:r>
          </a:p>
          <a:p>
            <a:pPr>
              <a:lnSpc>
                <a:spcPts val="4851"/>
              </a:lnSpc>
            </a:pPr>
            <a:endParaRPr lang="en-US" sz="4500">
              <a:solidFill>
                <a:srgbClr val="000000"/>
              </a:solidFill>
              <a:latin typeface="Hammersmith One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72057" y="2176872"/>
            <a:ext cx="8050023" cy="5945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7743" lvl="1" indent="-353872">
              <a:lnSpc>
                <a:spcPts val="6228"/>
              </a:lnSpc>
              <a:buFont typeface="Arial"/>
              <a:buChar char="•"/>
            </a:pPr>
            <a:r>
              <a:rPr lang="en-US" sz="327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SPEECH RECOGNITION</a:t>
            </a:r>
          </a:p>
          <a:p>
            <a:pPr marL="707743" lvl="1" indent="-353872">
              <a:lnSpc>
                <a:spcPts val="6228"/>
              </a:lnSpc>
              <a:buFont typeface="Arial"/>
              <a:buChar char="•"/>
            </a:pPr>
            <a:r>
              <a:rPr lang="en-US" sz="327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COMMAND EXECUTION</a:t>
            </a:r>
          </a:p>
          <a:p>
            <a:pPr marL="707743" lvl="1" indent="-353872">
              <a:lnSpc>
                <a:spcPts val="6228"/>
              </a:lnSpc>
              <a:buFont typeface="Arial"/>
              <a:buChar char="•"/>
            </a:pPr>
            <a:r>
              <a:rPr lang="en-US" sz="327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</a:p>
          <a:p>
            <a:pPr marL="707743" lvl="1" indent="-353872">
              <a:lnSpc>
                <a:spcPts val="6228"/>
              </a:lnSpc>
              <a:buFont typeface="Arial"/>
              <a:buChar char="•"/>
            </a:pPr>
            <a:r>
              <a:rPr lang="en-US" sz="327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 UNDERSTANDING</a:t>
            </a:r>
          </a:p>
          <a:p>
            <a:pPr>
              <a:lnSpc>
                <a:spcPts val="6988"/>
              </a:lnSpc>
            </a:pPr>
            <a:endParaRPr lang="en-US" sz="3278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088"/>
              </a:lnSpc>
            </a:pPr>
            <a:endParaRPr lang="en-US" sz="3278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088"/>
              </a:lnSpc>
            </a:pPr>
            <a:endParaRPr lang="en-US" sz="3278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088"/>
              </a:lnSpc>
            </a:pPr>
            <a:endParaRPr lang="en-US" sz="3278" dirty="0">
              <a:solidFill>
                <a:srgbClr val="000000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61902" y="5465794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7"/>
                </a:lnTo>
                <a:lnTo>
                  <a:pt x="0" y="579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1104885" y="2243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4" y="0"/>
                </a:lnTo>
                <a:lnTo>
                  <a:pt x="2369954" y="1783930"/>
                </a:lnTo>
                <a:lnTo>
                  <a:pt x="0" y="17839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252762" y="1400393"/>
            <a:ext cx="8788944" cy="1073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50"/>
              </a:lnSpc>
            </a:pPr>
            <a:r>
              <a:rPr lang="en-US" sz="3990">
                <a:solidFill>
                  <a:srgbClr val="000000"/>
                </a:solidFill>
                <a:latin typeface="Hammersmith One Bold"/>
              </a:rPr>
              <a:t>NON-FUNCTIONAL REQUIREMENTS</a:t>
            </a:r>
          </a:p>
          <a:p>
            <a:pPr>
              <a:lnSpc>
                <a:spcPts val="4301"/>
              </a:lnSpc>
            </a:pPr>
            <a:endParaRPr lang="en-US" sz="3990">
              <a:solidFill>
                <a:srgbClr val="000000"/>
              </a:solidFill>
              <a:latin typeface="Hammersmith One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72057" y="1904413"/>
            <a:ext cx="8454858" cy="691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7743" lvl="1" indent="-353872">
              <a:lnSpc>
                <a:spcPts val="6228"/>
              </a:lnSpc>
              <a:buFont typeface="Arial"/>
              <a:buChar char="•"/>
            </a:pPr>
            <a:r>
              <a:rPr lang="en-US" sz="327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SCALABILITY</a:t>
            </a:r>
          </a:p>
          <a:p>
            <a:pPr marL="707743" lvl="1" indent="-353872">
              <a:lnSpc>
                <a:spcPts val="6228"/>
              </a:lnSpc>
              <a:buFont typeface="Arial"/>
              <a:buChar char="•"/>
            </a:pPr>
            <a:r>
              <a:rPr lang="en-US" sz="327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</a:p>
          <a:p>
            <a:pPr marL="707743" lvl="1" indent="-353872">
              <a:lnSpc>
                <a:spcPts val="6228"/>
              </a:lnSpc>
              <a:buFont typeface="Arial"/>
              <a:buChar char="•"/>
            </a:pPr>
            <a:r>
              <a:rPr lang="en-US" sz="327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USABILITY</a:t>
            </a:r>
          </a:p>
          <a:p>
            <a:pPr marL="707743" lvl="1" indent="-353872">
              <a:lnSpc>
                <a:spcPts val="6228"/>
              </a:lnSpc>
              <a:buFont typeface="Arial"/>
              <a:buChar char="•"/>
            </a:pPr>
            <a:r>
              <a:rPr lang="en-US" sz="327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</a:p>
          <a:p>
            <a:pPr marL="707743" lvl="1" indent="-353872">
              <a:lnSpc>
                <a:spcPts val="6228"/>
              </a:lnSpc>
              <a:buFont typeface="Arial"/>
              <a:buChar char="•"/>
            </a:pPr>
            <a:r>
              <a:rPr lang="en-US" sz="327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RELIABILITY</a:t>
            </a:r>
          </a:p>
          <a:p>
            <a:pPr>
              <a:lnSpc>
                <a:spcPts val="7368"/>
              </a:lnSpc>
            </a:pPr>
            <a:endParaRPr lang="en-US" sz="3278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468"/>
              </a:lnSpc>
            </a:pPr>
            <a:endParaRPr lang="en-US" sz="3278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468"/>
              </a:lnSpc>
            </a:pPr>
            <a:endParaRPr lang="en-US" sz="3278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468"/>
              </a:lnSpc>
            </a:pPr>
            <a:endParaRPr lang="en-US" sz="3278" dirty="0">
              <a:solidFill>
                <a:srgbClr val="000000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61902" y="5465794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7"/>
                </a:lnTo>
                <a:lnTo>
                  <a:pt x="0" y="579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1104885" y="2243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4" y="0"/>
                </a:lnTo>
                <a:lnTo>
                  <a:pt x="2369954" y="1783930"/>
                </a:lnTo>
                <a:lnTo>
                  <a:pt x="0" y="17839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508158" y="1347280"/>
            <a:ext cx="9912012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5700" dirty="0">
                <a:solidFill>
                  <a:srgbClr val="000000"/>
                </a:solidFill>
                <a:latin typeface="Arial" panose="020B0604020202020204" pitchFamily="34" charset="0"/>
              </a:rPr>
              <a:t>EQUIPMENT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08158" y="2186397"/>
            <a:ext cx="8454858" cy="4949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7"/>
              </a:lnSpc>
            </a:pPr>
            <a:r>
              <a:rPr lang="en-US" sz="3024" dirty="0">
                <a:solidFill>
                  <a:srgbClr val="000000"/>
                </a:solidFill>
                <a:latin typeface="Poppins Bold"/>
              </a:rPr>
              <a:t>COMPUTING HARDWARE </a:t>
            </a:r>
          </a:p>
          <a:p>
            <a:pPr marL="653045" lvl="1" indent="-326523">
              <a:lnSpc>
                <a:spcPts val="5747"/>
              </a:lnSpc>
              <a:buFont typeface="Arial"/>
              <a:buChar char="•"/>
            </a:pPr>
            <a:r>
              <a:rPr lang="en-US" sz="3024" dirty="0">
                <a:solidFill>
                  <a:srgbClr val="000000"/>
                </a:solidFill>
                <a:latin typeface="Poppins"/>
              </a:rPr>
              <a:t>Laptops</a:t>
            </a:r>
          </a:p>
          <a:p>
            <a:pPr>
              <a:lnSpc>
                <a:spcPts val="5747"/>
              </a:lnSpc>
            </a:pPr>
            <a:r>
              <a:rPr lang="en-US" sz="3024" dirty="0">
                <a:solidFill>
                  <a:srgbClr val="000000"/>
                </a:solidFill>
                <a:latin typeface="Poppins Bold"/>
              </a:rPr>
              <a:t>SOFTWARE TOOLS</a:t>
            </a:r>
          </a:p>
          <a:p>
            <a:pPr marL="653045" lvl="1" indent="-326523">
              <a:lnSpc>
                <a:spcPts val="5747"/>
              </a:lnSpc>
              <a:buFont typeface="Arial"/>
              <a:buChar char="•"/>
            </a:pPr>
            <a:r>
              <a:rPr lang="en-US" sz="3024" dirty="0">
                <a:solidFill>
                  <a:srgbClr val="000000"/>
                </a:solidFill>
                <a:latin typeface="Poppins"/>
              </a:rPr>
              <a:t>Python</a:t>
            </a:r>
          </a:p>
          <a:p>
            <a:pPr>
              <a:lnSpc>
                <a:spcPts val="5747"/>
              </a:lnSpc>
            </a:pPr>
            <a:r>
              <a:rPr lang="en-US" sz="3024" dirty="0">
                <a:solidFill>
                  <a:srgbClr val="000000"/>
                </a:solidFill>
                <a:latin typeface="Poppins Bold"/>
              </a:rPr>
              <a:t>PERSONEL</a:t>
            </a:r>
          </a:p>
          <a:p>
            <a:pPr>
              <a:lnSpc>
                <a:spcPts val="5367"/>
              </a:lnSpc>
            </a:pPr>
            <a:endParaRPr lang="en-US" sz="3024" dirty="0">
              <a:solidFill>
                <a:srgbClr val="000000"/>
              </a:solidFill>
              <a:latin typeface="Poppins Bold"/>
            </a:endParaRPr>
          </a:p>
          <a:p>
            <a:pPr>
              <a:lnSpc>
                <a:spcPts val="5367"/>
              </a:lnSpc>
            </a:pPr>
            <a:endParaRPr lang="en-US" sz="3024" dirty="0">
              <a:solidFill>
                <a:srgbClr val="000000"/>
              </a:solidFill>
              <a:latin typeface="Poppins 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61902" y="5465794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7"/>
                </a:lnTo>
                <a:lnTo>
                  <a:pt x="0" y="579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1104885" y="2243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4" y="0"/>
                </a:lnTo>
                <a:lnTo>
                  <a:pt x="2369954" y="1783930"/>
                </a:lnTo>
                <a:lnTo>
                  <a:pt x="0" y="17839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514600" y="194314"/>
            <a:ext cx="9912012" cy="632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</a:rPr>
              <a:t>EXPECTED OUTCOME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38200" y="1143000"/>
            <a:ext cx="8454858" cy="9361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3045" lvl="1" indent="-326523">
              <a:lnSpc>
                <a:spcPts val="5747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efficient task scheduling and reminders assistant.</a:t>
            </a:r>
          </a:p>
          <a:p>
            <a:pPr marL="653045" lvl="1" indent="-326523">
              <a:lnSpc>
                <a:spcPts val="5747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 command execution in either English or Twi.</a:t>
            </a:r>
          </a:p>
          <a:p>
            <a:pPr marL="653045" lvl="1" indent="-326523">
              <a:lnSpc>
                <a:spcPts val="5747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user feedback and user-friendly Interface.</a:t>
            </a:r>
          </a:p>
          <a:p>
            <a:pPr marL="653045" lvl="1" indent="-326523">
              <a:lnSpc>
                <a:spcPts val="5747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Completion within budget and time</a:t>
            </a:r>
          </a:p>
          <a:p>
            <a:pPr>
              <a:lnSpc>
                <a:spcPts val="5747"/>
              </a:lnSpc>
            </a:pPr>
            <a:endParaRPr lang="en-US" sz="302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747"/>
              </a:lnSpc>
            </a:pPr>
            <a:endParaRPr lang="en-US" sz="302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747"/>
              </a:lnSpc>
            </a:pPr>
            <a:endParaRPr lang="en-US" sz="302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747"/>
              </a:lnSpc>
            </a:pPr>
            <a:endParaRPr lang="en-US" sz="302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302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3024" dirty="0">
              <a:solidFill>
                <a:srgbClr val="000000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2778742" y="5333513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40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40" y="0"/>
                </a:lnTo>
                <a:lnTo>
                  <a:pt x="5270040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020921" y="1096673"/>
            <a:ext cx="6396734" cy="5795982"/>
          </a:xfrm>
          <a:custGeom>
            <a:avLst/>
            <a:gdLst/>
            <a:ahLst/>
            <a:cxnLst/>
            <a:rect l="l" t="t" r="r" b="b"/>
            <a:pathLst>
              <a:path w="6396734" h="5795982">
                <a:moveTo>
                  <a:pt x="0" y="0"/>
                </a:moveTo>
                <a:lnTo>
                  <a:pt x="6396734" y="0"/>
                </a:lnTo>
                <a:lnTo>
                  <a:pt x="6396734" y="5795982"/>
                </a:lnTo>
                <a:lnTo>
                  <a:pt x="0" y="57959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3868974" y="66675"/>
            <a:ext cx="9022080" cy="107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8"/>
              </a:lnSpc>
            </a:pPr>
            <a:r>
              <a:rPr lang="en-US" sz="3544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  <a:p>
            <a:pPr>
              <a:lnSpc>
                <a:spcPts val="4666"/>
              </a:lnSpc>
            </a:pPr>
            <a:r>
              <a:rPr lang="en-US" sz="4713" dirty="0">
                <a:solidFill>
                  <a:srgbClr val="000000"/>
                </a:solidFill>
                <a:latin typeface="Arial" panose="020B0604020202020204" pitchFamily="34" charset="0"/>
              </a:rPr>
              <a:t> TIMELINE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591311" y="-396065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8"/>
                </a:lnTo>
                <a:lnTo>
                  <a:pt x="0" y="57947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 flipH="1" flipV="1">
            <a:off x="8397701" y="569171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2369954" y="1783930"/>
                </a:moveTo>
                <a:lnTo>
                  <a:pt x="0" y="1783930"/>
                </a:lnTo>
                <a:lnTo>
                  <a:pt x="0" y="0"/>
                </a:lnTo>
                <a:lnTo>
                  <a:pt x="2369954" y="0"/>
                </a:lnTo>
                <a:lnTo>
                  <a:pt x="2369954" y="178393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438400" y="1470808"/>
            <a:ext cx="5168192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22"/>
              </a:lnSpc>
            </a:pPr>
            <a:r>
              <a:rPr lang="en-US" sz="7800" dirty="0">
                <a:solidFill>
                  <a:srgbClr val="000000"/>
                </a:solidFill>
                <a:latin typeface="Arial" panose="020B0604020202020204" pitchFamily="34" charset="0"/>
              </a:rPr>
              <a:t> CONTENT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67295" y="2808796"/>
            <a:ext cx="4906707" cy="3058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9165" lvl="1" indent="-304583">
              <a:lnSpc>
                <a:spcPts val="3950"/>
              </a:lnSpc>
              <a:buFont typeface="Arial"/>
              <a:buChar char="•"/>
            </a:pPr>
            <a:r>
              <a:rPr lang="en-US" sz="2821" dirty="0">
                <a:solidFill>
                  <a:srgbClr val="000000"/>
                </a:solidFill>
                <a:latin typeface="Arial" panose="020B0604020202020204" pitchFamily="34" charset="0"/>
              </a:rPr>
              <a:t>Background</a:t>
            </a:r>
          </a:p>
          <a:p>
            <a:pPr marL="609165" lvl="1" indent="-304583">
              <a:lnSpc>
                <a:spcPts val="3950"/>
              </a:lnSpc>
              <a:buFont typeface="Arial"/>
              <a:buChar char="•"/>
            </a:pPr>
            <a:r>
              <a:rPr lang="en-US" sz="2821" dirty="0">
                <a:solidFill>
                  <a:srgbClr val="000000"/>
                </a:solidFill>
                <a:latin typeface="Arial" panose="020B0604020202020204" pitchFamily="34" charset="0"/>
              </a:rPr>
              <a:t>Problem Identification</a:t>
            </a:r>
          </a:p>
          <a:p>
            <a:pPr marL="609165" lvl="1" indent="-304583">
              <a:lnSpc>
                <a:spcPts val="3950"/>
              </a:lnSpc>
              <a:buFont typeface="Arial"/>
              <a:buChar char="•"/>
            </a:pPr>
            <a:r>
              <a:rPr lang="en-US" sz="2821" dirty="0">
                <a:solidFill>
                  <a:srgbClr val="000000"/>
                </a:solidFill>
                <a:latin typeface="Arial" panose="020B0604020202020204" pitchFamily="34" charset="0"/>
              </a:rPr>
              <a:t>Project Objectives</a:t>
            </a:r>
          </a:p>
          <a:p>
            <a:pPr marL="609165" lvl="1" indent="-304583">
              <a:lnSpc>
                <a:spcPts val="3950"/>
              </a:lnSpc>
              <a:buFont typeface="Arial"/>
              <a:buChar char="•"/>
            </a:pPr>
            <a:r>
              <a:rPr lang="en-US" sz="2821" dirty="0">
                <a:solidFill>
                  <a:srgbClr val="000000"/>
                </a:solidFill>
                <a:latin typeface="Arial" panose="020B0604020202020204" pitchFamily="34" charset="0"/>
              </a:rPr>
              <a:t>Project Relevance</a:t>
            </a:r>
          </a:p>
          <a:p>
            <a:pPr marL="609165" lvl="1" indent="-304583">
              <a:lnSpc>
                <a:spcPts val="3950"/>
              </a:lnSpc>
              <a:buFont typeface="Arial"/>
              <a:buChar char="•"/>
            </a:pPr>
            <a:r>
              <a:rPr lang="en-US" sz="2821" dirty="0">
                <a:solidFill>
                  <a:srgbClr val="000000"/>
                </a:solidFill>
                <a:latin typeface="Arial" panose="020B0604020202020204" pitchFamily="34" charset="0"/>
              </a:rPr>
              <a:t>Literature Review</a:t>
            </a:r>
          </a:p>
          <a:p>
            <a:pPr marL="609165" lvl="1" indent="-304583">
              <a:lnSpc>
                <a:spcPts val="3950"/>
              </a:lnSpc>
              <a:buFont typeface="Arial"/>
              <a:buChar char="•"/>
            </a:pPr>
            <a:r>
              <a:rPr lang="en-US" sz="2821" dirty="0">
                <a:solidFill>
                  <a:srgbClr val="000000"/>
                </a:solidFill>
                <a:latin typeface="Arial" panose="020B0604020202020204" pitchFamily="34" charset="0"/>
              </a:rPr>
              <a:t>Methodology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274002" y="2808796"/>
            <a:ext cx="4308676" cy="2652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4210" lvl="1" indent="-327105">
              <a:lnSpc>
                <a:spcPts val="4242"/>
              </a:lnSpc>
              <a:buFont typeface="Arial"/>
              <a:buChar char="•"/>
            </a:pPr>
            <a:r>
              <a:rPr lang="en-US" sz="3030" dirty="0">
                <a:solidFill>
                  <a:srgbClr val="000000"/>
                </a:solidFill>
                <a:latin typeface="Arial" panose="020B0604020202020204" pitchFamily="34" charset="0"/>
              </a:rPr>
              <a:t>Project Scope </a:t>
            </a:r>
          </a:p>
          <a:p>
            <a:pPr marL="654210" lvl="1" indent="-327105">
              <a:lnSpc>
                <a:spcPts val="4242"/>
              </a:lnSpc>
              <a:buFont typeface="Arial"/>
              <a:buChar char="•"/>
            </a:pPr>
            <a:r>
              <a:rPr lang="en-US" sz="3030" dirty="0">
                <a:solidFill>
                  <a:srgbClr val="000000"/>
                </a:solidFill>
                <a:latin typeface="Arial" panose="020B0604020202020204" pitchFamily="34" charset="0"/>
              </a:rPr>
              <a:t>Expected Outcome</a:t>
            </a:r>
          </a:p>
          <a:p>
            <a:pPr marL="654210" lvl="1" indent="-327105">
              <a:lnSpc>
                <a:spcPts val="4242"/>
              </a:lnSpc>
              <a:buFont typeface="Arial"/>
              <a:buChar char="•"/>
            </a:pPr>
            <a:r>
              <a:rPr lang="en-US" sz="3030" dirty="0">
                <a:solidFill>
                  <a:srgbClr val="000000"/>
                </a:solidFill>
                <a:latin typeface="Arial" panose="020B0604020202020204" pitchFamily="34" charset="0"/>
              </a:rPr>
              <a:t>Project Timeline</a:t>
            </a:r>
          </a:p>
          <a:p>
            <a:pPr marL="654210" lvl="1" indent="-327105">
              <a:lnSpc>
                <a:spcPts val="4242"/>
              </a:lnSpc>
              <a:buFont typeface="Arial"/>
              <a:buChar char="•"/>
            </a:pPr>
            <a:r>
              <a:rPr lang="en-US" sz="3030" dirty="0">
                <a:solidFill>
                  <a:srgbClr val="000000"/>
                </a:solidFill>
                <a:latin typeface="Arial" panose="020B0604020202020204" pitchFamily="34" charset="0"/>
              </a:rPr>
              <a:t>Conclusion</a:t>
            </a:r>
          </a:p>
          <a:p>
            <a:pPr marL="654210" lvl="1" indent="-327105">
              <a:lnSpc>
                <a:spcPts val="4242"/>
              </a:lnSpc>
              <a:buFont typeface="Arial"/>
              <a:buChar char="•"/>
            </a:pPr>
            <a:r>
              <a:rPr lang="en-US" sz="3030" dirty="0">
                <a:solidFill>
                  <a:srgbClr val="000000"/>
                </a:solidFill>
                <a:latin typeface="Arial" panose="020B0604020202020204" pitchFamily="34" charset="0"/>
              </a:rPr>
              <a:t>References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965770" y="6081460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39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39" y="0"/>
                </a:lnTo>
                <a:lnTo>
                  <a:pt x="5270039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743200" y="19280"/>
            <a:ext cx="7210177" cy="643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3600" dirty="0">
                <a:solidFill>
                  <a:srgbClr val="000000"/>
                </a:solidFill>
                <a:latin typeface="Arial" panose="020B0604020202020204" pitchFamily="34" charset="0"/>
              </a:rPr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09600" y="838200"/>
            <a:ext cx="9144000" cy="8391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5509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project focuses on developing an AI based personal time management assistant leveraging a comprehensive methodology.</a:t>
            </a:r>
          </a:p>
          <a:p>
            <a:pPr marL="457200" indent="-457200">
              <a:lnSpc>
                <a:spcPts val="5509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goal is to surpass the capabilities of generic voice assistants with a specific inclusion of effective scheduling and reminders.</a:t>
            </a:r>
          </a:p>
          <a:p>
            <a:pPr marL="457200" indent="-457200">
              <a:lnSpc>
                <a:spcPts val="5509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multilingual AI assistant represents a transformative step towards a more inclusive and accessible digital future. </a:t>
            </a:r>
          </a:p>
          <a:p>
            <a:pPr>
              <a:lnSpc>
                <a:spcPts val="5509"/>
              </a:lnSpc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5509"/>
              </a:lnSpc>
            </a:pPr>
            <a:endParaRPr lang="en-US" sz="28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509"/>
              </a:lnSpc>
            </a:pPr>
            <a:endParaRPr lang="en-US" sz="28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509"/>
              </a:lnSpc>
            </a:pPr>
            <a:endParaRPr lang="en-US" sz="2899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5" name="Freeform 5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965770" y="6081460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39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39" y="0"/>
                </a:lnTo>
                <a:lnTo>
                  <a:pt x="5270039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819400" y="297644"/>
            <a:ext cx="7210177" cy="643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3600" dirty="0">
                <a:solidFill>
                  <a:srgbClr val="000000"/>
                </a:solidFill>
                <a:latin typeface="Arial" panose="020B0604020202020204" pitchFamily="34" charset="0"/>
              </a:rPr>
              <a:t>REFERENCES</a:t>
            </a:r>
          </a:p>
        </p:txBody>
      </p:sp>
      <p:sp>
        <p:nvSpPr>
          <p:cNvPr id="4" name="Freeform 4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09600" y="1573100"/>
            <a:ext cx="8793452" cy="4168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27"/>
              </a:lnSpc>
              <a:spcBef>
                <a:spcPct val="0"/>
              </a:spcBef>
            </a:pPr>
            <a:r>
              <a:rPr lang="en-US" sz="2172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</a:t>
            </a:r>
            <a:r>
              <a:rPr lang="en-US" sz="2172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 JARVIS: The Personal Linux Assistant Harkishen Singh, Muskan Khedia, Jayashree Panda, Subham Mishra, Ankit Singh</a:t>
            </a:r>
          </a:p>
          <a:p>
            <a:pPr>
              <a:lnSpc>
                <a:spcPts val="4127"/>
              </a:lnSpc>
              <a:spcBef>
                <a:spcPct val="0"/>
              </a:spcBef>
            </a:pPr>
            <a:r>
              <a:rPr lang="en-US" sz="2172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[2] Desktop voice assistant using artificial intelligence Naman </a:t>
            </a:r>
            <a:r>
              <a:rPr lang="en-US" sz="2172" b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Mittal,Imteyaz</a:t>
            </a:r>
            <a:r>
              <a:rPr lang="en-US" sz="2172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Mallick. 19th April, 2021</a:t>
            </a:r>
          </a:p>
          <a:p>
            <a:pPr>
              <a:lnSpc>
                <a:spcPts val="4127"/>
              </a:lnSpc>
              <a:spcBef>
                <a:spcPct val="0"/>
              </a:spcBef>
            </a:pPr>
            <a:r>
              <a:rPr lang="en-US" sz="2172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[3] Virtual Assistant Jatu Naazneen Abdul Gaffar.2019</a:t>
            </a:r>
          </a:p>
          <a:p>
            <a:pPr>
              <a:lnSpc>
                <a:spcPts val="4127"/>
              </a:lnSpc>
              <a:spcBef>
                <a:spcPct val="0"/>
              </a:spcBef>
            </a:pPr>
            <a:r>
              <a:rPr lang="en-US" sz="2172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[4] Virtual Assistant Using Python. Kavya Damarla. July 18, 2021 </a:t>
            </a:r>
          </a:p>
          <a:p>
            <a:pPr>
              <a:lnSpc>
                <a:spcPts val="4127"/>
              </a:lnSpc>
              <a:spcBef>
                <a:spcPct val="0"/>
              </a:spcBef>
            </a:pPr>
            <a:r>
              <a:rPr lang="en-US" sz="2172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[5] www.wikipedia.com</a:t>
            </a:r>
          </a:p>
          <a:p>
            <a:pPr>
              <a:lnSpc>
                <a:spcPts val="4127"/>
              </a:lnSpc>
              <a:spcBef>
                <a:spcPct val="0"/>
              </a:spcBef>
            </a:pPr>
            <a:r>
              <a:rPr lang="en-US" sz="2172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[6] www.ghananlp.org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726463" flipH="1" flipV="1">
            <a:off x="-3483135" y="-1473589"/>
            <a:ext cx="8760482" cy="7119882"/>
          </a:xfrm>
          <a:custGeom>
            <a:avLst/>
            <a:gdLst/>
            <a:ahLst/>
            <a:cxnLst/>
            <a:rect l="l" t="t" r="r" b="b"/>
            <a:pathLst>
              <a:path w="8760482" h="7119882">
                <a:moveTo>
                  <a:pt x="8760482" y="7119882"/>
                </a:moveTo>
                <a:lnTo>
                  <a:pt x="0" y="7119882"/>
                </a:lnTo>
                <a:lnTo>
                  <a:pt x="0" y="0"/>
                </a:lnTo>
                <a:lnTo>
                  <a:pt x="8760482" y="0"/>
                </a:lnTo>
                <a:lnTo>
                  <a:pt x="8760482" y="711988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047494" y="3309681"/>
            <a:ext cx="6157466" cy="1038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17"/>
              </a:lnSpc>
            </a:pPr>
            <a:r>
              <a:rPr lang="en-US" sz="8199" dirty="0">
                <a:solidFill>
                  <a:srgbClr val="000000"/>
                </a:solidFill>
                <a:latin typeface="Arial" panose="020B0604020202020204" pitchFamily="34" charset="0"/>
              </a:rPr>
              <a:t>Thank You</a:t>
            </a:r>
          </a:p>
        </p:txBody>
      </p:sp>
      <p:sp>
        <p:nvSpPr>
          <p:cNvPr id="4" name="Freeform 4"/>
          <p:cNvSpPr/>
          <p:nvPr/>
        </p:nvSpPr>
        <p:spPr>
          <a:xfrm rot="-5400000" flipV="1">
            <a:off x="8568623" y="622761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1783930"/>
                </a:moveTo>
                <a:lnTo>
                  <a:pt x="2369954" y="1783930"/>
                </a:lnTo>
                <a:lnTo>
                  <a:pt x="2369954" y="0"/>
                </a:lnTo>
                <a:lnTo>
                  <a:pt x="0" y="0"/>
                </a:lnTo>
                <a:lnTo>
                  <a:pt x="0" y="178393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2778742" y="5333513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40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40" y="0"/>
                </a:lnTo>
                <a:lnTo>
                  <a:pt x="5270040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971800" y="297644"/>
            <a:ext cx="7210177" cy="705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40"/>
              </a:lnSpc>
            </a:pPr>
            <a:r>
              <a:rPr lang="en-US" sz="3600" dirty="0">
                <a:solidFill>
                  <a:srgbClr val="000000"/>
                </a:solidFill>
                <a:latin typeface="Hammersmith One Bold"/>
              </a:rPr>
              <a:t>BACKGROUND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8712" y="1143000"/>
            <a:ext cx="9496176" cy="7406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319"/>
              </a:lnSpc>
            </a:pP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Artificial intelligence has emerged as a powerful tool, revolutionizing the way we interact with our digital world from personalized recommendations to intelligent virtual assistants.</a:t>
            </a:r>
          </a:p>
          <a:p>
            <a:pPr>
              <a:lnSpc>
                <a:spcPts val="5319"/>
              </a:lnSpc>
            </a:pP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AI has seamlessly integrated into our daily lives making life much easier and better.</a:t>
            </a:r>
          </a:p>
          <a:p>
            <a:pPr>
              <a:lnSpc>
                <a:spcPts val="5319"/>
              </a:lnSpc>
            </a:pPr>
            <a:r>
              <a:rPr lang="en-US" sz="2800" b="0" dirty="0">
                <a:latin typeface="Arial" panose="020B0604020202020204" pitchFamily="34" charset="0"/>
                <a:cs typeface="Arial" panose="020B0604020202020204" pitchFamily="34" charset="0"/>
              </a:rPr>
              <a:t> The issue of proper time management still hinders efficient productivity regardless of advancement of AI assistants.</a:t>
            </a: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5" name="Freeform 5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2778742" y="5333513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40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40" y="0"/>
                </a:lnTo>
                <a:lnTo>
                  <a:pt x="5270040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66800" y="297644"/>
            <a:ext cx="9022080" cy="1553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8"/>
              </a:lnSpc>
            </a:pPr>
            <a:r>
              <a:rPr lang="en-US" sz="3544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  <a:p>
            <a:pPr>
              <a:lnSpc>
                <a:spcPts val="4171"/>
              </a:lnSpc>
            </a:pPr>
            <a:r>
              <a:rPr lang="en-US" sz="4213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4213" dirty="0">
                <a:solidFill>
                  <a:srgbClr val="000000"/>
                </a:solidFill>
                <a:latin typeface="Hammersmith One Bold"/>
              </a:rPr>
              <a:t>SIGNIFICANCE OF AI ASSISTANTS</a:t>
            </a:r>
          </a:p>
          <a:p>
            <a:pPr>
              <a:lnSpc>
                <a:spcPts val="4171"/>
              </a:lnSpc>
            </a:pPr>
            <a:endParaRPr lang="en-US" sz="4213" dirty="0">
              <a:solidFill>
                <a:srgbClr val="000000"/>
              </a:solidFill>
              <a:latin typeface="Hammersmith One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04800" y="1649612"/>
            <a:ext cx="9286208" cy="60476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319"/>
              </a:lnSpc>
            </a:pPr>
            <a:r>
              <a:rPr lang="en-US" sz="2799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Voice assistants have become integral in our daily lives, impacting user engagement and accessibility.</a:t>
            </a:r>
          </a:p>
          <a:p>
            <a:pPr>
              <a:lnSpc>
                <a:spcPts val="5319"/>
              </a:lnSpc>
            </a:pP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ts val="5319"/>
              </a:lnSpc>
            </a:pP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project aims to harness this significance and bring forth a tailored solution that meets the problem of proper time management.</a:t>
            </a: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5" name="Freeform 5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-2778742" y="5333513"/>
            <a:ext cx="5270040" cy="4283105"/>
          </a:xfrm>
          <a:custGeom>
            <a:avLst/>
            <a:gdLst/>
            <a:ahLst/>
            <a:cxnLst/>
            <a:rect l="l" t="t" r="r" b="b"/>
            <a:pathLst>
              <a:path w="5270040" h="4283105">
                <a:moveTo>
                  <a:pt x="5270040" y="4283105"/>
                </a:moveTo>
                <a:lnTo>
                  <a:pt x="0" y="4283105"/>
                </a:lnTo>
                <a:lnTo>
                  <a:pt x="0" y="0"/>
                </a:lnTo>
                <a:lnTo>
                  <a:pt x="5270040" y="0"/>
                </a:lnTo>
                <a:lnTo>
                  <a:pt x="5270040" y="4283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315688" y="37360"/>
            <a:ext cx="9022080" cy="1014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8"/>
              </a:lnSpc>
            </a:pPr>
            <a:r>
              <a:rPr lang="en-US" sz="3544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  <a:p>
            <a:pPr>
              <a:lnSpc>
                <a:spcPts val="4171"/>
              </a:lnSpc>
            </a:pPr>
            <a:r>
              <a:rPr lang="en-US" sz="4213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4213" b="1" dirty="0">
                <a:solidFill>
                  <a:srgbClr val="000000"/>
                </a:solidFill>
                <a:latin typeface="Arial" panose="020B0604020202020204" pitchFamily="34" charset="0"/>
              </a:rPr>
              <a:t>PROBLEM IDENTIFICATION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143000"/>
            <a:ext cx="9753600" cy="87663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4515" lvl="1" indent="-302257">
              <a:lnSpc>
                <a:spcPts val="5319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Poppins"/>
              </a:rPr>
              <a:t>AI assistants have been useful but there is a lack of effective time management functionality.</a:t>
            </a:r>
          </a:p>
          <a:p>
            <a:pPr marL="604515" lvl="1" indent="-302257">
              <a:lnSpc>
                <a:spcPts val="5319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Poppins"/>
              </a:rPr>
              <a:t>Proper time management is an essential quality many individuals do not possess.</a:t>
            </a:r>
          </a:p>
          <a:p>
            <a:pPr marL="604515" lvl="1" indent="-302257">
              <a:lnSpc>
                <a:spcPts val="5319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Poppins"/>
              </a:rPr>
              <a:t>Individuals often struggle with balancing work, personal commitments and leisure.</a:t>
            </a:r>
          </a:p>
          <a:p>
            <a:pPr marL="604515" lvl="1" indent="-302257">
              <a:lnSpc>
                <a:spcPts val="5319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Poppins"/>
              </a:rPr>
              <a:t>The available time management tools are ineffective and do not meet the local Ghanaian user requirements.</a:t>
            </a:r>
          </a:p>
          <a:p>
            <a:pPr marL="604515" lvl="1" indent="-302257">
              <a:lnSpc>
                <a:spcPts val="5319"/>
              </a:lnSpc>
              <a:buFont typeface="Arial"/>
              <a:buChar char="•"/>
            </a:pPr>
            <a:endParaRPr lang="en-US" sz="27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19"/>
              </a:lnSpc>
            </a:pPr>
            <a:endParaRPr lang="en-US" sz="2799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5" name="Freeform 5"/>
          <p:cNvSpPr/>
          <p:nvPr/>
        </p:nvSpPr>
        <p:spPr>
          <a:xfrm rot="-5400000">
            <a:off x="-761255" y="-594321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5" y="0"/>
                </a:lnTo>
                <a:lnTo>
                  <a:pt x="2369955" y="1783929"/>
                </a:lnTo>
                <a:lnTo>
                  <a:pt x="0" y="1783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61902" y="5465794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7"/>
                </a:lnTo>
                <a:lnTo>
                  <a:pt x="0" y="579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1104885" y="2243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4" y="0"/>
                </a:lnTo>
                <a:lnTo>
                  <a:pt x="2369954" y="1783930"/>
                </a:lnTo>
                <a:lnTo>
                  <a:pt x="0" y="17839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508158" y="1347280"/>
            <a:ext cx="9912012" cy="752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5700">
                <a:solidFill>
                  <a:srgbClr val="000000"/>
                </a:solidFill>
                <a:latin typeface="Hammersmith One Bold"/>
              </a:rPr>
              <a:t>PROJECT OBJECTIVES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2057" y="2533814"/>
            <a:ext cx="8087309" cy="5377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9866" lvl="1" indent="-304933">
              <a:lnSpc>
                <a:spcPts val="5367"/>
              </a:lnSpc>
              <a:buFont typeface="Arial"/>
              <a:buChar char="•"/>
            </a:pPr>
            <a:r>
              <a:rPr lang="en-US" sz="2824">
                <a:solidFill>
                  <a:srgbClr val="000000"/>
                </a:solidFill>
                <a:latin typeface="Poppins"/>
              </a:rPr>
              <a:t>Develop an AI system that can provide a personalized time management recommendation.</a:t>
            </a:r>
          </a:p>
          <a:p>
            <a:pPr>
              <a:lnSpc>
                <a:spcPts val="5367"/>
              </a:lnSpc>
            </a:pPr>
            <a:endParaRPr lang="en-US" sz="2824">
              <a:solidFill>
                <a:srgbClr val="000000"/>
              </a:solidFill>
              <a:latin typeface="Poppins"/>
            </a:endParaRPr>
          </a:p>
          <a:p>
            <a:pPr marL="609866" lvl="1" indent="-304933">
              <a:lnSpc>
                <a:spcPts val="5367"/>
              </a:lnSpc>
              <a:buFont typeface="Arial"/>
              <a:buChar char="•"/>
            </a:pPr>
            <a:r>
              <a:rPr lang="en-US" sz="2824">
                <a:solidFill>
                  <a:srgbClr val="000000"/>
                </a:solidFill>
                <a:latin typeface="Poppins"/>
              </a:rPr>
              <a:t>Develop the AI to set effective schedules and reminders</a:t>
            </a:r>
          </a:p>
          <a:p>
            <a:pPr>
              <a:lnSpc>
                <a:spcPts val="5367"/>
              </a:lnSpc>
            </a:pPr>
            <a:endParaRPr lang="en-US" sz="2824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2824">
              <a:solidFill>
                <a:srgbClr val="000000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61902" y="5465794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7"/>
                </a:lnTo>
                <a:lnTo>
                  <a:pt x="0" y="579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1104885" y="2243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4" y="0"/>
                </a:lnTo>
                <a:lnTo>
                  <a:pt x="2369954" y="1783930"/>
                </a:lnTo>
                <a:lnTo>
                  <a:pt x="0" y="17839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508158" y="1347280"/>
            <a:ext cx="9912012" cy="752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5700">
                <a:solidFill>
                  <a:srgbClr val="000000"/>
                </a:solidFill>
                <a:latin typeface="Hammersmith One Bold"/>
              </a:rPr>
              <a:t>PROJECT OBJECTIVES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2057" y="2205447"/>
            <a:ext cx="8087309" cy="4701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9866" lvl="1" indent="-304933">
              <a:lnSpc>
                <a:spcPts val="5367"/>
              </a:lnSpc>
              <a:buFont typeface="Arial"/>
              <a:buChar char="•"/>
            </a:pPr>
            <a:r>
              <a:rPr lang="en-US" sz="2824">
                <a:solidFill>
                  <a:srgbClr val="000000"/>
                </a:solidFill>
                <a:latin typeface="Poppins"/>
              </a:rPr>
              <a:t>Train the AI to execute commands in the local dialect.</a:t>
            </a:r>
          </a:p>
          <a:p>
            <a:pPr>
              <a:lnSpc>
                <a:spcPts val="5367"/>
              </a:lnSpc>
            </a:pPr>
            <a:endParaRPr lang="en-US" sz="2824">
              <a:solidFill>
                <a:srgbClr val="000000"/>
              </a:solidFill>
              <a:latin typeface="Poppins"/>
            </a:endParaRPr>
          </a:p>
          <a:p>
            <a:pPr marL="609866" lvl="1" indent="-304933">
              <a:lnSpc>
                <a:spcPts val="5367"/>
              </a:lnSpc>
              <a:buFont typeface="Arial"/>
              <a:buChar char="•"/>
            </a:pPr>
            <a:r>
              <a:rPr lang="en-US" sz="2824">
                <a:solidFill>
                  <a:srgbClr val="000000"/>
                </a:solidFill>
                <a:latin typeface="Poppins"/>
              </a:rPr>
              <a:t>Design the AI system with cross-platform compatibility.</a:t>
            </a:r>
          </a:p>
          <a:p>
            <a:pPr>
              <a:lnSpc>
                <a:spcPts val="5367"/>
              </a:lnSpc>
            </a:pPr>
            <a:endParaRPr lang="en-US" sz="2824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2824">
              <a:solidFill>
                <a:srgbClr val="000000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61902" y="5465794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7"/>
                </a:lnTo>
                <a:lnTo>
                  <a:pt x="0" y="579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1104885" y="2243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4" y="0"/>
                </a:lnTo>
                <a:lnTo>
                  <a:pt x="2369954" y="1783930"/>
                </a:lnTo>
                <a:lnTo>
                  <a:pt x="0" y="17839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508158" y="1347280"/>
            <a:ext cx="9912012" cy="752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5700">
                <a:solidFill>
                  <a:srgbClr val="000000"/>
                </a:solidFill>
                <a:latin typeface="Hammersmith One Bold"/>
              </a:rPr>
              <a:t>PROJECT RELEVANCE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2057" y="2205447"/>
            <a:ext cx="8454858" cy="6053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9866" lvl="1" indent="-304933">
              <a:lnSpc>
                <a:spcPts val="5367"/>
              </a:lnSpc>
              <a:buFont typeface="Arial"/>
              <a:buChar char="•"/>
            </a:pPr>
            <a:r>
              <a:rPr lang="en-US" sz="2824">
                <a:solidFill>
                  <a:srgbClr val="000000"/>
                </a:solidFill>
                <a:latin typeface="Poppins"/>
              </a:rPr>
              <a:t> Improved productivity and efficiency</a:t>
            </a:r>
          </a:p>
          <a:p>
            <a:pPr marL="609866" lvl="1" indent="-304933">
              <a:lnSpc>
                <a:spcPts val="5367"/>
              </a:lnSpc>
              <a:buFont typeface="Arial"/>
              <a:buChar char="•"/>
            </a:pPr>
            <a:r>
              <a:rPr lang="en-US" sz="2824">
                <a:solidFill>
                  <a:srgbClr val="000000"/>
                </a:solidFill>
                <a:latin typeface="Poppins"/>
              </a:rPr>
              <a:t> Improved work-life balance</a:t>
            </a:r>
          </a:p>
          <a:p>
            <a:pPr marL="609866" lvl="1" indent="-304933">
              <a:lnSpc>
                <a:spcPts val="5367"/>
              </a:lnSpc>
              <a:buFont typeface="Arial"/>
              <a:buChar char="•"/>
            </a:pPr>
            <a:r>
              <a:rPr lang="en-US" sz="2824">
                <a:solidFill>
                  <a:srgbClr val="000000"/>
                </a:solidFill>
                <a:latin typeface="Poppins"/>
              </a:rPr>
              <a:t>Breaking language barriers</a:t>
            </a:r>
          </a:p>
          <a:p>
            <a:pPr marL="609866" lvl="1" indent="-304933">
              <a:lnSpc>
                <a:spcPts val="5367"/>
              </a:lnSpc>
              <a:buFont typeface="Arial"/>
              <a:buChar char="•"/>
            </a:pPr>
            <a:r>
              <a:rPr lang="en-US" sz="2824">
                <a:solidFill>
                  <a:srgbClr val="000000"/>
                </a:solidFill>
                <a:latin typeface="Poppins"/>
              </a:rPr>
              <a:t>Expanding marketing accessibility</a:t>
            </a:r>
          </a:p>
          <a:p>
            <a:pPr marL="609866" lvl="1" indent="-304933">
              <a:lnSpc>
                <a:spcPts val="5367"/>
              </a:lnSpc>
              <a:buFont typeface="Arial"/>
              <a:buChar char="•"/>
            </a:pPr>
            <a:r>
              <a:rPr lang="en-US" sz="2824">
                <a:solidFill>
                  <a:srgbClr val="000000"/>
                </a:solidFill>
                <a:latin typeface="Poppins"/>
              </a:rPr>
              <a:t>Encouraging technological inclusivity to all user groups with no limits</a:t>
            </a:r>
          </a:p>
          <a:p>
            <a:pPr>
              <a:lnSpc>
                <a:spcPts val="5367"/>
              </a:lnSpc>
            </a:pPr>
            <a:endParaRPr lang="en-US" sz="2824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2824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2824">
              <a:solidFill>
                <a:srgbClr val="000000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019800" y="5715000"/>
            <a:ext cx="7130027" cy="5794767"/>
          </a:xfrm>
          <a:custGeom>
            <a:avLst/>
            <a:gdLst/>
            <a:ahLst/>
            <a:cxnLst/>
            <a:rect l="l" t="t" r="r" b="b"/>
            <a:pathLst>
              <a:path w="7130027" h="5794767">
                <a:moveTo>
                  <a:pt x="0" y="0"/>
                </a:moveTo>
                <a:lnTo>
                  <a:pt x="7130027" y="0"/>
                </a:lnTo>
                <a:lnTo>
                  <a:pt x="7130027" y="5794767"/>
                </a:lnTo>
                <a:lnTo>
                  <a:pt x="0" y="5794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1104885" y="22435"/>
            <a:ext cx="2369955" cy="1783930"/>
          </a:xfrm>
          <a:custGeom>
            <a:avLst/>
            <a:gdLst/>
            <a:ahLst/>
            <a:cxnLst/>
            <a:rect l="l" t="t" r="r" b="b"/>
            <a:pathLst>
              <a:path w="2369955" h="1783930">
                <a:moveTo>
                  <a:pt x="0" y="0"/>
                </a:moveTo>
                <a:lnTo>
                  <a:pt x="2369954" y="0"/>
                </a:lnTo>
                <a:lnTo>
                  <a:pt x="2369954" y="1783930"/>
                </a:lnTo>
                <a:lnTo>
                  <a:pt x="0" y="17839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438400" y="0"/>
            <a:ext cx="9912012" cy="677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3"/>
              </a:lnSpc>
            </a:pPr>
            <a:r>
              <a:rPr lang="en-US" sz="3600" dirty="0">
                <a:solidFill>
                  <a:srgbClr val="000000"/>
                </a:solidFill>
                <a:latin typeface="Hammersmith One Bold"/>
              </a:rPr>
              <a:t>LITERATURE REVIEW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2057" y="2205447"/>
            <a:ext cx="8454858" cy="2005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4933" lvl="1">
              <a:lnSpc>
                <a:spcPts val="5367"/>
              </a:lnSpc>
            </a:pPr>
            <a:endParaRPr lang="en-US" sz="282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282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5367"/>
              </a:lnSpc>
            </a:pPr>
            <a:endParaRPr lang="en-US" sz="2824" dirty="0">
              <a:solidFill>
                <a:srgbClr val="000000"/>
              </a:solidFill>
              <a:latin typeface="Poppins"/>
            </a:endParaRPr>
          </a:p>
        </p:txBody>
      </p:sp>
      <p:pic>
        <p:nvPicPr>
          <p:cNvPr id="13" name="table">
            <a:extLst>
              <a:ext uri="{FF2B5EF4-FFF2-40B4-BE49-F238E27FC236}">
                <a16:creationId xmlns:a16="http://schemas.microsoft.com/office/drawing/2014/main" id="{8655EBAD-0B81-3645-A91F-04AE8B2B61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53" y="862713"/>
            <a:ext cx="9753600" cy="3073382"/>
          </a:xfrm>
          <a:prstGeom prst="rect">
            <a:avLst/>
          </a:prstGeom>
        </p:spPr>
      </p:pic>
      <p:pic>
        <p:nvPicPr>
          <p:cNvPr id="14" name="table">
            <a:extLst>
              <a:ext uri="{FF2B5EF4-FFF2-40B4-BE49-F238E27FC236}">
                <a16:creationId xmlns:a16="http://schemas.microsoft.com/office/drawing/2014/main" id="{1D166CDE-AD4A-956A-CEED-69AE703A80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3" y="3925623"/>
            <a:ext cx="9753601" cy="318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872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546</Words>
  <Application>Microsoft Office PowerPoint</Application>
  <PresentationFormat>Custom</PresentationFormat>
  <Paragraphs>124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Calibri</vt:lpstr>
      <vt:lpstr>Arial</vt:lpstr>
      <vt:lpstr>Poppins</vt:lpstr>
      <vt:lpstr>Poppins Bold</vt:lpstr>
      <vt:lpstr>Hammersmith One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Mountains and Buildings Portrait Listing Presentation</dc:title>
  <cp:lastModifiedBy>Yaw Cole</cp:lastModifiedBy>
  <cp:revision>6</cp:revision>
  <dcterms:created xsi:type="dcterms:W3CDTF">2006-08-16T00:00:00Z</dcterms:created>
  <dcterms:modified xsi:type="dcterms:W3CDTF">2023-11-17T13:31:19Z</dcterms:modified>
  <dc:identifier>DAF0ZeKz5Gc</dc:identifier>
</cp:coreProperties>
</file>

<file path=docProps/thumbnail.jpeg>
</file>